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65" r:id="rId4"/>
    <p:sldId id="273" r:id="rId5"/>
    <p:sldId id="264" r:id="rId6"/>
    <p:sldId id="266" r:id="rId7"/>
    <p:sldId id="267" r:id="rId8"/>
    <p:sldId id="272" r:id="rId9"/>
    <p:sldId id="278" r:id="rId10"/>
  </p:sldIdLst>
  <p:sldSz cx="9144000" cy="5143500" type="screen16x9"/>
  <p:notesSz cx="6858000" cy="9144000"/>
  <p:embeddedFontLs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Oswald" panose="020B0604020202020204" charset="-52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6BE70A-6F7C-4D6C-8F8F-89C33880391F}">
  <a:tblStyle styleId="{896BE70A-6F7C-4D6C-8F8F-89C3388039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41132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84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4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71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315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970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86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87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474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961c411d_0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961c411d_0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452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76975" y="347081"/>
            <a:ext cx="6255300" cy="40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600"/>
              <a:buNone/>
              <a:defRPr sz="5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accen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7250" y="1352550"/>
            <a:ext cx="7489500" cy="32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Open Sans"/>
              <a:buChar char="◇"/>
              <a:defRPr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○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■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●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○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■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●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○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pen Sans"/>
              <a:buChar char="■"/>
              <a:defRPr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accen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827250" y="1428750"/>
            <a:ext cx="3606300" cy="31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◇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50825" y="1428750"/>
            <a:ext cx="3606300" cy="31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◇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chemeClr val="accen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27250" y="1494175"/>
            <a:ext cx="2493300" cy="32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◇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448449" y="1494175"/>
            <a:ext cx="2493300" cy="32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◇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6069648" y="1494175"/>
            <a:ext cx="2493300" cy="327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◇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9BDED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073763">
                  <a:alpha val="0"/>
                </a:srgbClr>
              </a:gs>
              <a:gs pos="100000">
                <a:srgbClr val="010B15">
                  <a:alpha val="28235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Oswald"/>
              <a:buNone/>
              <a:defRPr sz="2400">
                <a:solidFill>
                  <a:schemeClr val="accent1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827250" y="1352550"/>
            <a:ext cx="7489500" cy="32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◇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○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■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●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○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■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●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○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Char char="■"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776975" y="347081"/>
            <a:ext cx="6255300" cy="40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ПРАКТИКА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ПЕРЕКЛАДУ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901970" y="285991"/>
            <a:ext cx="58683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Вибравши цей курс, Ви:</a:t>
            </a:r>
            <a:endParaRPr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Google Shape;53;p12"/>
          <p:cNvSpPr txBox="1"/>
          <p:nvPr/>
        </p:nvSpPr>
        <p:spPr>
          <a:xfrm>
            <a:off x="480291" y="905163"/>
            <a:ext cx="3867786" cy="3815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Будете знати: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становлення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та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розвиток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перекладацької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справи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в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світі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та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Україні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суть 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і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значення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редакторської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діяльності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основні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принципи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і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технології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редагування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контенту;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нові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тенденції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та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концепції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редагування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різних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видань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особливості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взаємодії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редактора з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перекладачем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на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різних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етапах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роботи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з текстом;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вимоги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до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структури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,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мови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та стилю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редагованих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і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перекладів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0" lvl="0" indent="0" algn="l" rtl="0"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12"/>
          <p:cNvSpPr txBox="1"/>
          <p:nvPr/>
        </p:nvSpPr>
        <p:spPr>
          <a:xfrm>
            <a:off x="4672486" y="905163"/>
            <a:ext cx="4082439" cy="3731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Будете вміти: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визначати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мовно-літературну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якість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різних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типів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і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стилів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володіти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способами контролю та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виправлення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помилок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в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оригіналі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тексту;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редагувати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з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урахуванням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специфіки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їх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моделювати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(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конструювати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)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різних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видань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здійснювати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текстологічний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аналіз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перекладу;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володіти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технікою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раціонального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скорочення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текстових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матеріалів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критично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опрацьовувати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результати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реалізованого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портфоліо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;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модернізовувати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складники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тексту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задля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його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 </a:t>
            </a:r>
            <a:r>
              <a:rPr lang="ru-RU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поліпшення</a:t>
            </a: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.</a:t>
            </a: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A6DE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374668" y="208010"/>
            <a:ext cx="33717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uk-UA" dirty="0" smtClean="0">
                <a:solidFill>
                  <a:srgbClr val="39A6DE"/>
                </a:solidFill>
              </a:rPr>
              <a:t>:</a:t>
            </a:r>
            <a:endParaRPr dirty="0">
              <a:solidFill>
                <a:srgbClr val="39A6DE"/>
              </a:solidFill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403185" y="833227"/>
            <a:ext cx="3725469" cy="3803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доредакційне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перклад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версій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 rotWithShape="1">
          <a:blip r:embed="rId3">
            <a:alphaModFix/>
          </a:blip>
          <a:srcRect l="24468" r="14604"/>
          <a:stretch/>
        </p:blipFill>
        <p:spPr>
          <a:xfrm>
            <a:off x="4443425" y="0"/>
            <a:ext cx="47005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ознайомитесь із темами:</a:t>
            </a:r>
            <a:endParaRPr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" name="Google Shape;204;p28"/>
          <p:cNvSpPr txBox="1">
            <a:spLocks noGrp="1"/>
          </p:cNvSpPr>
          <p:nvPr>
            <p:ph type="body" idx="1"/>
          </p:nvPr>
        </p:nvSpPr>
        <p:spPr>
          <a:xfrm>
            <a:off x="424874" y="1657350"/>
            <a:ext cx="2660072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Загальна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характеристика 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роботи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редактора.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Потреби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, </a:t>
            </a:r>
            <a:r>
              <a:rPr lang="ru-RU" sz="1600" dirty="0" err="1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підстави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та </a:t>
            </a:r>
            <a:r>
              <a:rPr lang="ru-RU" sz="1600" dirty="0" err="1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умови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редагування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.</a:t>
            </a:r>
            <a:endParaRPr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2"/>
          </p:nvPr>
        </p:nvSpPr>
        <p:spPr>
          <a:xfrm>
            <a:off x="3187473" y="1657350"/>
            <a:ext cx="2601123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Проблематика та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критерії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добору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для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редагування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та перекладу.</a:t>
            </a:r>
            <a:endParaRPr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Google Shape;206;p28"/>
          <p:cNvSpPr txBox="1">
            <a:spLocks noGrp="1"/>
          </p:cNvSpPr>
          <p:nvPr>
            <p:ph type="body" idx="3"/>
          </p:nvPr>
        </p:nvSpPr>
        <p:spPr>
          <a:xfrm>
            <a:off x="5912749" y="1657350"/>
            <a:ext cx="2750959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Практика редагування </a:t>
            </a: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 різних стилів, видів і жанрів</a:t>
            </a:r>
            <a:endParaRPr sz="16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Google Shape;207;p28"/>
          <p:cNvSpPr txBox="1">
            <a:spLocks noGrp="1"/>
          </p:cNvSpPr>
          <p:nvPr>
            <p:ph type="body" idx="1"/>
          </p:nvPr>
        </p:nvSpPr>
        <p:spPr>
          <a:xfrm>
            <a:off x="424874" y="3371850"/>
            <a:ext cx="2820976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Види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і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типи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особливості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редагування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їх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залежно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від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призначення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.</a:t>
            </a:r>
            <a:endParaRPr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Google Shape;208;p28"/>
          <p:cNvSpPr txBox="1">
            <a:spLocks noGrp="1"/>
          </p:cNvSpPr>
          <p:nvPr>
            <p:ph type="body" idx="2"/>
          </p:nvPr>
        </p:nvSpPr>
        <p:spPr>
          <a:xfrm>
            <a:off x="3187473" y="3371850"/>
            <a:ext cx="2601123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Робота редактора над </a:t>
            </a:r>
            <a:r>
              <a:rPr lang="ru-RU" sz="1600" dirty="0" err="1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змістовою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та </a:t>
            </a:r>
            <a:r>
              <a:rPr lang="ru-RU" sz="1600" dirty="0" err="1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службовою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частиною</a:t>
            </a:r>
            <a:r>
              <a:rPr lang="ru-RU" sz="1600" dirty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тексту.</a:t>
            </a:r>
            <a:endParaRPr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Google Shape;209;p28"/>
          <p:cNvSpPr txBox="1">
            <a:spLocks noGrp="1"/>
          </p:cNvSpPr>
          <p:nvPr>
            <p:ph type="body" idx="3"/>
          </p:nvPr>
        </p:nvSpPr>
        <p:spPr>
          <a:xfrm>
            <a:off x="5912750" y="3371850"/>
            <a:ext cx="2750958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Основні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нормативні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вимоги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до </a:t>
            </a:r>
            <a:r>
              <a:rPr lang="ru-RU" sz="1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якості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перекладу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0" name="Google Shape;210;p28"/>
          <p:cNvGrpSpPr/>
          <p:nvPr/>
        </p:nvGrpSpPr>
        <p:grpSpPr>
          <a:xfrm>
            <a:off x="6015277" y="1441821"/>
            <a:ext cx="272141" cy="262243"/>
            <a:chOff x="5302225" y="968375"/>
            <a:chExt cx="417650" cy="418250"/>
          </a:xfrm>
        </p:grpSpPr>
        <p:sp>
          <p:nvSpPr>
            <p:cNvPr id="211" name="Google Shape;211;p28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" name="Google Shape;213;p28"/>
          <p:cNvGrpSpPr/>
          <p:nvPr/>
        </p:nvGrpSpPr>
        <p:grpSpPr>
          <a:xfrm>
            <a:off x="928395" y="3177526"/>
            <a:ext cx="284880" cy="274124"/>
            <a:chOff x="1922075" y="1629000"/>
            <a:chExt cx="437200" cy="437200"/>
          </a:xfrm>
        </p:grpSpPr>
        <p:sp>
          <p:nvSpPr>
            <p:cNvPr id="214" name="Google Shape;214;p28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28"/>
          <p:cNvGrpSpPr/>
          <p:nvPr/>
        </p:nvGrpSpPr>
        <p:grpSpPr>
          <a:xfrm>
            <a:off x="3482718" y="1414050"/>
            <a:ext cx="233142" cy="317764"/>
            <a:chOff x="3984000" y="1594200"/>
            <a:chExt cx="357800" cy="506800"/>
          </a:xfrm>
        </p:grpSpPr>
        <p:sp>
          <p:nvSpPr>
            <p:cNvPr id="217" name="Google Shape;217;p28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6011684" y="3171404"/>
            <a:ext cx="279308" cy="286367"/>
            <a:chOff x="5970800" y="1619250"/>
            <a:chExt cx="428650" cy="456725"/>
          </a:xfrm>
        </p:grpSpPr>
        <p:sp>
          <p:nvSpPr>
            <p:cNvPr id="220" name="Google Shape;220;p28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28"/>
          <p:cNvGrpSpPr/>
          <p:nvPr/>
        </p:nvGrpSpPr>
        <p:grpSpPr>
          <a:xfrm>
            <a:off x="918858" y="1429756"/>
            <a:ext cx="303971" cy="286367"/>
            <a:chOff x="1233350" y="1619250"/>
            <a:chExt cx="466500" cy="456725"/>
          </a:xfrm>
        </p:grpSpPr>
        <p:sp>
          <p:nvSpPr>
            <p:cNvPr id="226" name="Google Shape;226;p28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" name="Google Shape;230;p28"/>
          <p:cNvGrpSpPr/>
          <p:nvPr/>
        </p:nvGrpSpPr>
        <p:grpSpPr>
          <a:xfrm>
            <a:off x="3467777" y="3154925"/>
            <a:ext cx="132894" cy="319300"/>
            <a:chOff x="3386850" y="2264625"/>
            <a:chExt cx="203950" cy="509250"/>
          </a:xfrm>
        </p:grpSpPr>
        <p:sp>
          <p:nvSpPr>
            <p:cNvPr id="231" name="Google Shape;231;p28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Google Shape;233;p28"/>
          <p:cNvSpPr txBox="1">
            <a:spLocks noGrp="1"/>
          </p:cNvSpPr>
          <p:nvPr>
            <p:ph type="sldNum" idx="12"/>
          </p:nvPr>
        </p:nvSpPr>
        <p:spPr>
          <a:xfrm>
            <a:off x="8480575" y="4721101"/>
            <a:ext cx="548700" cy="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827249" y="166637"/>
            <a:ext cx="4788459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набудете компетентностей</a:t>
            </a:r>
            <a:r>
              <a:rPr lang="uk-UA" dirty="0" smtClean="0">
                <a:solidFill>
                  <a:srgbClr val="0070C0"/>
                </a:solidFill>
              </a:rPr>
              <a:t>: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"/>
          </p:nvPr>
        </p:nvSpPr>
        <p:spPr>
          <a:xfrm>
            <a:off x="728179" y="958305"/>
            <a:ext cx="2493300" cy="33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загальномовної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err="1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здатність</a:t>
            </a:r>
            <a:r>
              <a:rPr lang="ru-RU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збагачувати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редакторський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досвід</a:t>
            </a:r>
            <a:r>
              <a:rPr lang="ru-RU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закріплення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навичок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знаходження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виправлення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різних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типів</a:t>
            </a:r>
            <a:r>
              <a:rPr lang="ru-RU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помилок</a:t>
            </a:r>
            <a:r>
              <a:rPr lang="ru-RU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400" dirty="0" smtClean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лінгвістичної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 логічні, композиційні, стилістичні та мовні особливості редагування й перекладу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текстів;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400" dirty="0" smtClean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0" lvl="0" indent="0">
              <a:buNone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2"/>
          </p:nvPr>
        </p:nvSpPr>
        <p:spPr>
          <a:xfrm>
            <a:off x="3183854" y="809652"/>
            <a:ext cx="2628492" cy="4257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uk-UA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професійної</a:t>
            </a:r>
            <a:r>
              <a:rPr lang="uk-UA" sz="16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знання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методів і прийомів редакторського аналізу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текстів;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оволодіння принципами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і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підходами, методами і прийомами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до запровадження різних </a:t>
            </a:r>
            <a:r>
              <a:rPr lang="uk-UA" sz="1400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методик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редагування й перекладу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; </a:t>
            </a:r>
            <a:endParaRPr lang="uk-UA" sz="1400" dirty="0" smtClean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uk-UA" sz="1600" dirty="0" smtClean="0">
                <a:solidFill>
                  <a:srgbClr val="00B050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інформаційно-комп’ютерної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здатність ефективно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застосувати інформаційні технології й відповідні програми у процесі редагування й перекладу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медіатекстів;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3"/>
          </p:nvPr>
        </p:nvSpPr>
        <p:spPr>
          <a:xfrm>
            <a:off x="6031555" y="1036746"/>
            <a:ext cx="2723370" cy="38575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комунікативної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здатність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дотримуватися законів створення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толерантне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ставлення до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автора тексту;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уміння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аналізувати різні погляди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автора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і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редактора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щодо використання мовних засобів в усній і писемній формах різних жанрів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текстів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; </a:t>
            </a:r>
            <a:endParaRPr lang="uk-UA" sz="1400" dirty="0" smtClean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давати </a:t>
            </a:r>
            <a:r>
              <a:rPr lang="uk-UA" sz="1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характеристику тексту як продукту авторської діяльності, об’єкта редагування та </a:t>
            </a:r>
            <a:r>
              <a:rPr lang="uk-UA" sz="1400" dirty="0" smtClean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перекладу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827250" y="3086994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DB2F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Маєте шанс навчитися робити це фахово!</a:t>
            </a:r>
            <a:endParaRPr sz="3200" b="1" dirty="0">
              <a:solidFill>
                <a:srgbClr val="DB2F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4109400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чекають</a:t>
            </a:r>
            <a:r>
              <a:rPr lang="uk-UA" dirty="0" smtClean="0">
                <a:solidFill>
                  <a:srgbClr val="774E92"/>
                </a:solidFill>
              </a:rPr>
              <a:t>:</a:t>
            </a:r>
            <a:endParaRPr dirty="0">
              <a:solidFill>
                <a:srgbClr val="774E92"/>
              </a:solidFill>
            </a:endParaRPr>
          </a:p>
        </p:txBody>
      </p:sp>
      <p:sp>
        <p:nvSpPr>
          <p:cNvPr id="135" name="Google Shape;135;p22"/>
          <p:cNvSpPr/>
          <p:nvPr/>
        </p:nvSpPr>
        <p:spPr>
          <a:xfrm>
            <a:off x="3067187" y="1771650"/>
            <a:ext cx="2483100" cy="2457300"/>
          </a:xfrm>
          <a:prstGeom prst="ellipse">
            <a:avLst/>
          </a:prstGeom>
          <a:noFill/>
          <a:ln w="228600" cap="flat" cmpd="sng">
            <a:solidFill>
              <a:srgbClr val="9BDED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err="1" smtClean="0">
                <a:solidFill>
                  <a:srgbClr val="9BDED2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Треніги</a:t>
            </a:r>
            <a:endParaRPr sz="1800" b="1" dirty="0">
              <a:solidFill>
                <a:srgbClr val="9BDED2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827250" y="1771650"/>
            <a:ext cx="2483100" cy="2457300"/>
          </a:xfrm>
          <a:prstGeom prst="ellipse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Майстер-класи</a:t>
            </a:r>
            <a:endParaRPr sz="1800" dirty="0">
              <a:solidFill>
                <a:srgbClr val="FFFFFF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  <p:sp>
        <p:nvSpPr>
          <p:cNvPr id="137" name="Google Shape;137;p22"/>
          <p:cNvSpPr/>
          <p:nvPr/>
        </p:nvSpPr>
        <p:spPr>
          <a:xfrm>
            <a:off x="5341852" y="1771650"/>
            <a:ext cx="2483100" cy="2457300"/>
          </a:xfrm>
          <a:prstGeom prst="ellipse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Open Sans"/>
                <a:cs typeface="Times New Roman" panose="02020603050405020304" pitchFamily="18" charset="0"/>
                <a:sym typeface="Open Sans"/>
              </a:rPr>
              <a:t>Участь у проекті</a:t>
            </a:r>
            <a:endParaRPr sz="1800" b="1" dirty="0">
              <a:solidFill>
                <a:srgbClr val="FFFFFF"/>
              </a:solidFill>
              <a:latin typeface="Times New Roman" panose="02020603050405020304" pitchFamily="18" charset="0"/>
              <a:ea typeface="Open Sans"/>
              <a:cs typeface="Times New Roman" panose="02020603050405020304" pitchFamily="18" charset="0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827250" y="743719"/>
            <a:ext cx="6136968" cy="7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опанування курсу Ви зможете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903450" y="2023538"/>
            <a:ext cx="2522700" cy="1325100"/>
          </a:xfrm>
          <a:prstGeom prst="homePlate">
            <a:avLst>
              <a:gd name="adj" fmla="val 30129"/>
            </a:avLst>
          </a:prstGeom>
          <a:solidFill>
            <a:srgbClr val="FFFFFF">
              <a:alpha val="26920"/>
            </a:srgbClr>
          </a:solidFill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Редагувати тексти різних стилів, типів і жанрів.</a:t>
            </a: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3243494" y="2023538"/>
            <a:ext cx="2571300" cy="1325100"/>
          </a:xfrm>
          <a:prstGeom prst="chevron">
            <a:avLst>
              <a:gd name="adj" fmla="val 29853"/>
            </a:avLst>
          </a:prstGeom>
          <a:solidFill>
            <a:srgbClr val="FFFFFF">
              <a:alpha val="26920"/>
            </a:srgbClr>
          </a:solidFill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Робити переклади текстів та редагувати їх.</a:t>
            </a: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5632049" y="2023538"/>
            <a:ext cx="2671442" cy="1325100"/>
          </a:xfrm>
          <a:prstGeom prst="chevron">
            <a:avLst>
              <a:gd name="adj" fmla="val 29853"/>
            </a:avLst>
          </a:prstGeom>
          <a:solidFill>
            <a:srgbClr val="FFFFFF">
              <a:alpha val="26920"/>
            </a:srgbClr>
          </a:solidFill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Удосконалите навички роботи з текстами, дотримуючись норм літературної мови</a:t>
            </a: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A6DE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/>
          <p:nvPr/>
        </p:nvSpPr>
        <p:spPr>
          <a:xfrm>
            <a:off x="784450" y="567050"/>
            <a:ext cx="5185575" cy="16009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rgbClr val="FFFFFF">
                    <a:alpha val="26920"/>
                  </a:srgbClr>
                </a:solidFill>
                <a:latin typeface="Oswald"/>
              </a:rPr>
              <a:t>THANKS</a:t>
            </a:r>
          </a:p>
        </p:txBody>
      </p:sp>
      <p:sp>
        <p:nvSpPr>
          <p:cNvPr id="284" name="Google Shape;284;p33"/>
          <p:cNvSpPr txBox="1">
            <a:spLocks noGrp="1"/>
          </p:cNvSpPr>
          <p:nvPr>
            <p:ph type="subTitle" idx="4294967295"/>
          </p:nvPr>
        </p:nvSpPr>
        <p:spPr>
          <a:xfrm>
            <a:off x="693906" y="2306269"/>
            <a:ext cx="6593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5400" b="1" dirty="0" smtClean="0">
                <a:solidFill>
                  <a:srgbClr val="39A6DE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Д</a:t>
            </a:r>
            <a:r>
              <a:rPr lang="uk-UA" sz="4800" b="1" dirty="0" smtClean="0">
                <a:solidFill>
                  <a:srgbClr val="39A6DE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ЯКУЄМО!</a:t>
            </a:r>
            <a:endParaRPr lang="uk-UA" sz="4800" b="1" dirty="0">
              <a:solidFill>
                <a:srgbClr val="39A6DE"/>
              </a:solidFill>
              <a:highlight>
                <a:srgbClr val="FFFFFF"/>
              </a:highlight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ber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F3F3F3"/>
      </a:lt2>
      <a:accent1>
        <a:srgbClr val="9BDED2"/>
      </a:accent1>
      <a:accent2>
        <a:srgbClr val="39A6DE"/>
      </a:accent2>
      <a:accent3>
        <a:srgbClr val="774E92"/>
      </a:accent3>
      <a:accent4>
        <a:srgbClr val="DB2F6B"/>
      </a:accent4>
      <a:accent5>
        <a:srgbClr val="F37535"/>
      </a:accent5>
      <a:accent6>
        <a:srgbClr val="F1AA3E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410</Words>
  <Application>Microsoft Office PowerPoint</Application>
  <PresentationFormat>Экран (16:9)</PresentationFormat>
  <Paragraphs>60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Times New Roman</vt:lpstr>
      <vt:lpstr>Open Sans</vt:lpstr>
      <vt:lpstr>Wingdings</vt:lpstr>
      <vt:lpstr>Arial</vt:lpstr>
      <vt:lpstr>Oswald</vt:lpstr>
      <vt:lpstr>Oberon template</vt:lpstr>
      <vt:lpstr>ТЕОРІЯ І ПРАКТИКА РЕДАГУВАННЯ Й ПЕРЕКЛАДУ</vt:lpstr>
      <vt:lpstr>Вибравши цей курс, Ви:</vt:lpstr>
      <vt:lpstr>Мета курсу:</vt:lpstr>
      <vt:lpstr>Ви ознайомитесь із темами:</vt:lpstr>
      <vt:lpstr>Ви набудете компетентностей:</vt:lpstr>
      <vt:lpstr>Маєте шанс навчитися робити це фахово!</vt:lpstr>
      <vt:lpstr>Вас чекають:</vt:lpstr>
      <vt:lpstr>У процесі опанування курсу Ви зможете: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І ПРАКТИКА РЕДАГУВАННЯ Й ПЕРЕКЛАДУ</dc:title>
  <dc:creator>Владелец</dc:creator>
  <cp:lastModifiedBy>Владелец</cp:lastModifiedBy>
  <cp:revision>13</cp:revision>
  <dcterms:modified xsi:type="dcterms:W3CDTF">2020-06-07T12:30:19Z</dcterms:modified>
</cp:coreProperties>
</file>